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85"/>
  </p:normalViewPr>
  <p:slideViewPr>
    <p:cSldViewPr snapToGrid="0" snapToObjects="1">
      <p:cViewPr varScale="1">
        <p:scale>
          <a:sx n="96" d="100"/>
          <a:sy n="96" d="100"/>
        </p:scale>
        <p:origin x="6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1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4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5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3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04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9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3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6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5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AFA9E-986A-FB40-AF2B-3C2D46CBAC7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F856D-A15A-1E40-9AEF-3BBDCCDD5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27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0059"/>
            <a:ext cx="9144000" cy="1006898"/>
          </a:xfrm>
        </p:spPr>
        <p:txBody>
          <a:bodyPr/>
          <a:lstStyle/>
          <a:p>
            <a:r>
              <a:rPr lang="en-US" b="1" dirty="0" smtClean="0"/>
              <a:t>Churn Modeling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85858"/>
            <a:ext cx="9144000" cy="1655762"/>
          </a:xfrm>
        </p:spPr>
        <p:txBody>
          <a:bodyPr/>
          <a:lstStyle/>
          <a:p>
            <a:r>
              <a:rPr lang="en-US" dirty="0" smtClean="0"/>
              <a:t>Doug Kelly</a:t>
            </a:r>
          </a:p>
          <a:p>
            <a:r>
              <a:rPr lang="en-US" dirty="0" err="1" smtClean="0"/>
              <a:t>GalvanizeU</a:t>
            </a:r>
            <a:r>
              <a:rPr lang="en-US" dirty="0"/>
              <a:t> </a:t>
            </a:r>
            <a:r>
              <a:rPr lang="en-US" dirty="0" smtClean="0"/>
              <a:t>6006: Churn Technical Presentation</a:t>
            </a:r>
          </a:p>
          <a:p>
            <a:r>
              <a:rPr lang="en-US" dirty="0" smtClean="0"/>
              <a:t>03/08/2016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17" y="1654686"/>
            <a:ext cx="5859807" cy="32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626" y="266428"/>
            <a:ext cx="10515600" cy="1325563"/>
          </a:xfrm>
        </p:spPr>
        <p:txBody>
          <a:bodyPr/>
          <a:lstStyle/>
          <a:p>
            <a:r>
              <a:rPr lang="en-US" b="1" dirty="0" smtClean="0"/>
              <a:t>Presentation 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Data Collection &amp; Processing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Exploratory Data Analysis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Feature Selection Using Lasso and Logistic Regression + Random Forest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Modeling &amp; Validation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Churn Measurements      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dirty="0" smtClean="0"/>
              <a:t>Losses, Expected Losses, high probability churn candidates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3" y="106880"/>
            <a:ext cx="1545836" cy="164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1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Data Collection &amp; Processing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Binarize features</a:t>
            </a:r>
          </a:p>
          <a:p>
            <a:r>
              <a:rPr lang="en-US" dirty="0" err="1" smtClean="0"/>
              <a:t>Scikit</a:t>
            </a:r>
            <a:r>
              <a:rPr lang="en-US" dirty="0" smtClean="0"/>
              <a:t>-learn Label Encoder for state feature</a:t>
            </a:r>
          </a:p>
          <a:p>
            <a:r>
              <a:rPr lang="en-US" dirty="0" smtClean="0"/>
              <a:t>Dropped area code and phone number (later state)</a:t>
            </a:r>
          </a:p>
          <a:p>
            <a:r>
              <a:rPr lang="en-US" dirty="0" smtClean="0"/>
              <a:t>Re-scaled numerical features</a:t>
            </a:r>
          </a:p>
          <a:p>
            <a:r>
              <a:rPr lang="en-US" dirty="0" smtClean="0"/>
              <a:t>Split data:</a:t>
            </a:r>
          </a:p>
          <a:p>
            <a:pPr lvl="1"/>
            <a:r>
              <a:rPr lang="en-US" dirty="0" smtClean="0"/>
              <a:t>Exploratory Set</a:t>
            </a:r>
          </a:p>
          <a:p>
            <a:pPr lvl="1"/>
            <a:r>
              <a:rPr lang="en-US" dirty="0" smtClean="0"/>
              <a:t>Modeling sets X (independent variables), y (churn; dependent variable)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252" y="238539"/>
            <a:ext cx="2537791" cy="3806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04174" y="2782957"/>
            <a:ext cx="954156" cy="291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Customers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34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7" y="206099"/>
            <a:ext cx="10515600" cy="1325563"/>
          </a:xfrm>
        </p:spPr>
        <p:txBody>
          <a:bodyPr/>
          <a:lstStyle/>
          <a:p>
            <a:r>
              <a:rPr lang="en-US" b="1" dirty="0" smtClean="0"/>
              <a:t>2. Exploratory Data Analysis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1" y="2927074"/>
            <a:ext cx="53213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10"/>
          <a:stretch/>
        </p:blipFill>
        <p:spPr>
          <a:xfrm>
            <a:off x="6699533" y="2306431"/>
            <a:ext cx="5121406" cy="424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556" y="1383101"/>
            <a:ext cx="6188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17 Features, 2 Binary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Perfect linearity between call and charge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Several customer activity features have bimodal distributions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outliers detected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49" y="-7598"/>
            <a:ext cx="10515600" cy="896566"/>
          </a:xfrm>
        </p:spPr>
        <p:txBody>
          <a:bodyPr/>
          <a:lstStyle/>
          <a:p>
            <a:pPr algn="ctr"/>
            <a:r>
              <a:rPr lang="en-US" b="1" dirty="0" smtClean="0"/>
              <a:t>3. Feature Selection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894139" y="387316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Lasso (L1 norm)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" y="1325563"/>
            <a:ext cx="3044541" cy="27163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59742" y="387316"/>
            <a:ext cx="5183188" cy="823912"/>
          </a:xfrm>
        </p:spPr>
        <p:txBody>
          <a:bodyPr/>
          <a:lstStyle/>
          <a:p>
            <a:pPr algn="ctr"/>
            <a:r>
              <a:rPr lang="en-US" smtClean="0"/>
              <a:t>Recursive </a:t>
            </a:r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5" y="4073044"/>
            <a:ext cx="3044541" cy="270309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457" y="1323318"/>
            <a:ext cx="3244265" cy="2718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457" y="4073044"/>
            <a:ext cx="3244265" cy="2703098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3287755" y="38731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Random Forest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68" y="3743186"/>
            <a:ext cx="5262146" cy="30329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68" y="1323318"/>
            <a:ext cx="5262146" cy="2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535" y="-29341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4. Modeling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84" y="1190418"/>
            <a:ext cx="3861994" cy="823912"/>
          </a:xfrm>
        </p:spPr>
        <p:txBody>
          <a:bodyPr/>
          <a:lstStyle/>
          <a:p>
            <a:pPr algn="ctr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72284" y="1190418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Support Vector Machines (SVM)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8" y="2014330"/>
            <a:ext cx="5062683" cy="469759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14330"/>
            <a:ext cx="5526157" cy="469759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06708" y="1030254"/>
            <a:ext cx="11760005" cy="5316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Exhaustive Grid Search (Iterations weighted toward F1, Recall, Precision)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268" y="9921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Winner: </a:t>
            </a:r>
            <a:r>
              <a:rPr lang="en-US" sz="5400" b="1" dirty="0" smtClean="0">
                <a:solidFill>
                  <a:srgbClr val="00B050"/>
                </a:solidFill>
              </a:rPr>
              <a:t>Random Forest</a:t>
            </a:r>
            <a:endParaRPr lang="en-US" sz="54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5" y="145775"/>
            <a:ext cx="4682986" cy="3617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33" y="1471338"/>
            <a:ext cx="7172402" cy="4479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5"/>
          <a:stretch/>
        </p:blipFill>
        <p:spPr>
          <a:xfrm>
            <a:off x="140805" y="3856728"/>
            <a:ext cx="4682986" cy="28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3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426" y="766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5. Churn Measurements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81" y="1060327"/>
            <a:ext cx="10515600" cy="545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483 Customers churned with cumulative charges of $31,566.93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" y="5195957"/>
            <a:ext cx="8477526" cy="1492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1" y="1518589"/>
            <a:ext cx="6612835" cy="306269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8436" y="4603644"/>
            <a:ext cx="11843579" cy="545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There are 3 high probability churn customers, worth </a:t>
            </a:r>
            <a:r>
              <a:rPr lang="en-US" sz="1600" dirty="0" smtClean="0"/>
              <a:t>$190.15, </a:t>
            </a:r>
            <a:r>
              <a:rPr lang="en-US" sz="1600" dirty="0"/>
              <a:t>that have not churned yet. These customers can be targeted through customer contact, promotions, and marketing to dissuade them from churning and to avoid expected losses of </a:t>
            </a:r>
            <a:r>
              <a:rPr lang="en-US" sz="1600" dirty="0" smtClean="0"/>
              <a:t>$118.82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16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1017</TotalTime>
  <Words>217</Words>
  <Application>Microsoft Macintosh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Churn Modeling</vt:lpstr>
      <vt:lpstr>Presentation Outline</vt:lpstr>
      <vt:lpstr>1. Data Collection &amp; Processing</vt:lpstr>
      <vt:lpstr>2. Exploratory Data Analysis</vt:lpstr>
      <vt:lpstr>3. Feature Selection</vt:lpstr>
      <vt:lpstr>4. Modeling</vt:lpstr>
      <vt:lpstr>Winner: Random Forest</vt:lpstr>
      <vt:lpstr>5. Churn Measurements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Modeling</dc:title>
  <dc:creator>Doug Kelly</dc:creator>
  <cp:lastModifiedBy>Doug Kelly</cp:lastModifiedBy>
  <cp:revision>16</cp:revision>
  <dcterms:created xsi:type="dcterms:W3CDTF">2016-03-08T04:46:16Z</dcterms:created>
  <dcterms:modified xsi:type="dcterms:W3CDTF">2016-03-08T21:43:51Z</dcterms:modified>
</cp:coreProperties>
</file>